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347" r:id="rId3"/>
    <p:sldId id="302" r:id="rId4"/>
    <p:sldId id="348" r:id="rId5"/>
    <p:sldId id="351" r:id="rId6"/>
    <p:sldId id="343" r:id="rId7"/>
    <p:sldId id="352" r:id="rId8"/>
    <p:sldId id="337" r:id="rId9"/>
    <p:sldId id="349" r:id="rId10"/>
    <p:sldId id="342" r:id="rId11"/>
    <p:sldId id="354" r:id="rId12"/>
    <p:sldId id="344" r:id="rId13"/>
    <p:sldId id="345" r:id="rId14"/>
    <p:sldId id="353" r:id="rId15"/>
    <p:sldId id="341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AF0"/>
    <a:srgbClr val="00AEC3"/>
    <a:srgbClr val="55CBDB"/>
    <a:srgbClr val="986CD2"/>
    <a:srgbClr val="4C26AA"/>
    <a:srgbClr val="27A9BB"/>
    <a:srgbClr val="C2E3E8"/>
    <a:srgbClr val="5B9BD5"/>
    <a:srgbClr val="EAEFF7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D8141-2A93-4D17-8264-BE4707C3844C}" v="2" dt="2020-07-08T01:11:28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mero giles" userId="cc0d6b6fd83ad072" providerId="LiveId" clId="{187D8141-2A93-4D17-8264-BE4707C3844C}"/>
    <pc:docChg chg="undo custSel addSld modSld sldOrd">
      <pc:chgData name="homero giles" userId="cc0d6b6fd83ad072" providerId="LiveId" clId="{187D8141-2A93-4D17-8264-BE4707C3844C}" dt="2020-07-08T01:11:40.442" v="650" actId="20577"/>
      <pc:docMkLst>
        <pc:docMk/>
      </pc:docMkLst>
      <pc:sldChg chg="modSp mod">
        <pc:chgData name="homero giles" userId="cc0d6b6fd83ad072" providerId="LiveId" clId="{187D8141-2A93-4D17-8264-BE4707C3844C}" dt="2020-07-08T00:44:29.584" v="301" actId="20577"/>
        <pc:sldMkLst>
          <pc:docMk/>
          <pc:sldMk cId="3168854728" sldId="259"/>
        </pc:sldMkLst>
        <pc:spChg chg="mod">
          <ac:chgData name="homero giles" userId="cc0d6b6fd83ad072" providerId="LiveId" clId="{187D8141-2A93-4D17-8264-BE4707C3844C}" dt="2020-07-08T00:44:29.584" v="301" actId="20577"/>
          <ac:spMkLst>
            <pc:docMk/>
            <pc:sldMk cId="3168854728" sldId="259"/>
            <ac:spMk id="11" creationId="{00000000-0000-0000-0000-000000000000}"/>
          </ac:spMkLst>
        </pc:spChg>
      </pc:sldChg>
      <pc:sldChg chg="ord">
        <pc:chgData name="homero giles" userId="cc0d6b6fd83ad072" providerId="LiveId" clId="{187D8141-2A93-4D17-8264-BE4707C3844C}" dt="2020-07-08T00:43:15.612" v="253"/>
        <pc:sldMkLst>
          <pc:docMk/>
          <pc:sldMk cId="3193548254" sldId="273"/>
        </pc:sldMkLst>
      </pc:sldChg>
      <pc:sldChg chg="delSp modSp new mod ord">
        <pc:chgData name="homero giles" userId="cc0d6b6fd83ad072" providerId="LiveId" clId="{187D8141-2A93-4D17-8264-BE4707C3844C}" dt="2020-07-08T01:11:20.529" v="634" actId="21"/>
        <pc:sldMkLst>
          <pc:docMk/>
          <pc:sldMk cId="3122702883" sldId="274"/>
        </pc:sldMkLst>
        <pc:spChg chg="del">
          <ac:chgData name="homero giles" userId="cc0d6b6fd83ad072" providerId="LiveId" clId="{187D8141-2A93-4D17-8264-BE4707C3844C}" dt="2020-07-08T00:48:07.211" v="375" actId="478"/>
          <ac:spMkLst>
            <pc:docMk/>
            <pc:sldMk cId="3122702883" sldId="274"/>
            <ac:spMk id="2" creationId="{9AE4665A-5F07-4399-B093-D07E4BFCE9F5}"/>
          </ac:spMkLst>
        </pc:spChg>
        <pc:spChg chg="mod">
          <ac:chgData name="homero giles" userId="cc0d6b6fd83ad072" providerId="LiveId" clId="{187D8141-2A93-4D17-8264-BE4707C3844C}" dt="2020-07-08T01:11:20.529" v="634" actId="21"/>
          <ac:spMkLst>
            <pc:docMk/>
            <pc:sldMk cId="3122702883" sldId="274"/>
            <ac:spMk id="3" creationId="{427DF0C2-65B1-4117-92D5-791E1B2BD739}"/>
          </ac:spMkLst>
        </pc:spChg>
      </pc:sldChg>
      <pc:sldChg chg="modSp new mod ord">
        <pc:chgData name="homero giles" userId="cc0d6b6fd83ad072" providerId="LiveId" clId="{187D8141-2A93-4D17-8264-BE4707C3844C}" dt="2020-07-08T01:11:40.442" v="650" actId="20577"/>
        <pc:sldMkLst>
          <pc:docMk/>
          <pc:sldMk cId="3998168603" sldId="275"/>
        </pc:sldMkLst>
        <pc:spChg chg="mod">
          <ac:chgData name="homero giles" userId="cc0d6b6fd83ad072" providerId="LiveId" clId="{187D8141-2A93-4D17-8264-BE4707C3844C}" dt="2020-07-08T01:11:40.442" v="650" actId="20577"/>
          <ac:spMkLst>
            <pc:docMk/>
            <pc:sldMk cId="3998168603" sldId="275"/>
            <ac:spMk id="3" creationId="{CF0FDD85-1D00-40E2-B429-623BEF57F29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9451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7474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3449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1008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2857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0256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9990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2562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012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1984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2883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8979D-77FD-4055-9295-FF1E225C2C12}" type="datetimeFigureOut">
              <a:rPr lang="es-AR" smtClean="0"/>
              <a:t>29/6/2021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C0CAF-16A7-4613-A925-1E819C20989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972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49" y="-74143"/>
            <a:ext cx="12335689" cy="697234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4234249"/>
            <a:ext cx="10544432" cy="1103870"/>
          </a:xfrm>
          <a:prstGeom prst="rect">
            <a:avLst/>
          </a:prstGeom>
          <a:solidFill>
            <a:srgbClr val="27A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CuadroTexto 3"/>
          <p:cNvSpPr txBox="1"/>
          <p:nvPr/>
        </p:nvSpPr>
        <p:spPr>
          <a:xfrm>
            <a:off x="1729947" y="4309130"/>
            <a:ext cx="8641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TUS AUTORIZACIONES DE MEDICAMENTOS Y PRÁCTICAS MÉDICAS A UN CLIC!</a:t>
            </a:r>
            <a:endParaRPr lang="es-AR" sz="2800" b="1" dirty="0">
              <a:solidFill>
                <a:schemeClr val="bg1"/>
              </a:solidFill>
              <a:latin typeface="Encod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2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8"/>
            <a:ext cx="6096001" cy="701564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71433" y="498664"/>
            <a:ext cx="5437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En </a:t>
            </a:r>
            <a:r>
              <a:rPr lang="es-AR" sz="3200" dirty="0">
                <a:solidFill>
                  <a:schemeClr val="bg1"/>
                </a:solidFill>
                <a:latin typeface="Encode Sans" panose="02000000000000000000" pitchFamily="2" charset="0"/>
              </a:rPr>
              <a:t>el menú principal, la primera opción permite </a:t>
            </a:r>
            <a:r>
              <a:rPr lang="es-AR" sz="3200" b="1" dirty="0">
                <a:solidFill>
                  <a:schemeClr val="bg1"/>
                </a:solidFill>
                <a:latin typeface="Encode Sans" panose="02000000000000000000" pitchFamily="2" charset="0"/>
              </a:rPr>
              <a:t>iniciar un trámite</a:t>
            </a:r>
            <a:r>
              <a:rPr lang="es-AR" sz="3200" dirty="0">
                <a:solidFill>
                  <a:schemeClr val="bg1"/>
                </a:solidFill>
                <a:latin typeface="Encode Sans" panose="02000000000000000000" pitchFamily="2" charset="0"/>
              </a:rPr>
              <a:t>.</a:t>
            </a:r>
            <a:endParaRPr lang="es-AR" sz="3200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3758"/>
            <a:ext cx="6096000" cy="69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3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8"/>
            <a:ext cx="6096001" cy="701564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1433" y="498664"/>
            <a:ext cx="582456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Las y los afiliadas/os pueden iniciar sus trámites de autorización de</a:t>
            </a:r>
            <a:r>
              <a:rPr lang="es-MX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: </a:t>
            </a:r>
          </a:p>
          <a:p>
            <a:endParaRPr lang="es-MX" sz="28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Provisión </a:t>
            </a:r>
            <a:r>
              <a:rPr lang="es-AR" sz="2500" dirty="0">
                <a:solidFill>
                  <a:schemeClr val="bg1"/>
                </a:solidFill>
                <a:latin typeface="Encode Sans" panose="02000000000000000000" pitchFamily="2" charset="0"/>
              </a:rPr>
              <a:t>de </a:t>
            </a: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audífonos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Fertilidad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Fototerapia </a:t>
            </a:r>
            <a:r>
              <a:rPr lang="es-AR" sz="2500" dirty="0">
                <a:solidFill>
                  <a:schemeClr val="bg1"/>
                </a:solidFill>
                <a:latin typeface="Encode Sans" panose="02000000000000000000" pitchFamily="2" charset="0"/>
              </a:rPr>
              <a:t>para </a:t>
            </a: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psoriasis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Tratamiento para </a:t>
            </a:r>
            <a:r>
              <a:rPr lang="es-AR" sz="2500" dirty="0">
                <a:solidFill>
                  <a:schemeClr val="bg1"/>
                </a:solidFill>
                <a:latin typeface="Encode Sans" panose="02000000000000000000" pitchFamily="2" charset="0"/>
              </a:rPr>
              <a:t>bajar de </a:t>
            </a: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peso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Cirugía </a:t>
            </a:r>
            <a:r>
              <a:rPr lang="es-AR" sz="2500" dirty="0">
                <a:solidFill>
                  <a:schemeClr val="bg1"/>
                </a:solidFill>
                <a:latin typeface="Encode Sans" panose="02000000000000000000" pitchFamily="2" charset="0"/>
              </a:rPr>
              <a:t>r</a:t>
            </a: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eparadora </a:t>
            </a:r>
            <a:r>
              <a:rPr lang="es-AR" sz="2500" dirty="0">
                <a:solidFill>
                  <a:schemeClr val="bg1"/>
                </a:solidFill>
                <a:latin typeface="Encode Sans" panose="02000000000000000000" pitchFamily="2" charset="0"/>
              </a:rPr>
              <a:t>post </a:t>
            </a:r>
            <a:r>
              <a:rPr lang="es-AR" sz="2500" dirty="0" err="1">
                <a:solidFill>
                  <a:schemeClr val="bg1"/>
                </a:solidFill>
                <a:latin typeface="Encode Sans" panose="02000000000000000000" pitchFamily="2" charset="0"/>
              </a:rPr>
              <a:t>bariátrica</a:t>
            </a:r>
            <a:r>
              <a:rPr lang="es-AR" sz="2500" dirty="0">
                <a:solidFill>
                  <a:schemeClr val="bg1"/>
                </a:solidFill>
                <a:latin typeface="Encode Sans" panose="02000000000000000000" pitchFamily="2" charset="0"/>
              </a:rPr>
              <a:t> </a:t>
            </a:r>
            <a:endParaRPr lang="es-AR" sz="2500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Estudios </a:t>
            </a:r>
            <a:r>
              <a:rPr lang="es-AR" sz="2500" dirty="0">
                <a:solidFill>
                  <a:schemeClr val="bg1"/>
                </a:solidFill>
                <a:latin typeface="Encode Sans" panose="02000000000000000000" pitchFamily="2" charset="0"/>
              </a:rPr>
              <a:t>especiales de imágenes</a:t>
            </a:r>
            <a:r>
              <a:rPr lang="es-AR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Medicamentos MEPPES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5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Medicamentos oncológicos</a:t>
            </a:r>
            <a:endParaRPr lang="es-AR" sz="2500" dirty="0">
              <a:solidFill>
                <a:schemeClr val="bg1"/>
              </a:solidFill>
              <a:latin typeface="Encode Sans" panose="02000000000000000000" pitchFamily="2" charset="0"/>
            </a:endParaRPr>
          </a:p>
          <a:p>
            <a:endParaRPr lang="es-A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3758"/>
            <a:ext cx="6096000" cy="69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2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8"/>
            <a:ext cx="6096001" cy="701564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71433" y="498664"/>
            <a:ext cx="58245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Se puede elegir </a:t>
            </a:r>
            <a:r>
              <a:rPr lang="es-AR" sz="3200" dirty="0">
                <a:solidFill>
                  <a:schemeClr val="bg1"/>
                </a:solidFill>
                <a:latin typeface="Encode Sans" panose="02000000000000000000" pitchFamily="2" charset="0"/>
              </a:rPr>
              <a:t>la opción </a:t>
            </a:r>
            <a:r>
              <a:rPr lang="es-AR" sz="3200" b="1" dirty="0">
                <a:solidFill>
                  <a:schemeClr val="bg1"/>
                </a:solidFill>
                <a:latin typeface="Encode Sans" panose="02000000000000000000" pitchFamily="2" charset="0"/>
              </a:rPr>
              <a:t>Medicamentos </a:t>
            </a:r>
            <a:r>
              <a:rPr lang="es-AR" sz="3200" dirty="0">
                <a:solidFill>
                  <a:schemeClr val="bg1"/>
                </a:solidFill>
                <a:latin typeface="Encode Sans" panose="02000000000000000000" pitchFamily="2" charset="0"/>
              </a:rPr>
              <a:t>o</a:t>
            </a:r>
            <a:r>
              <a:rPr lang="es-AR" sz="3200" b="1" dirty="0">
                <a:solidFill>
                  <a:schemeClr val="bg1"/>
                </a:solidFill>
                <a:latin typeface="Encode Sans" panose="02000000000000000000" pitchFamily="2" charset="0"/>
              </a:rPr>
              <a:t> Prácticas Médicas. </a:t>
            </a:r>
            <a:endParaRPr lang="es-AR" sz="3200" b="1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  <a:p>
            <a:endParaRPr lang="es-AR" sz="3200" b="1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3759"/>
            <a:ext cx="6096000" cy="69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1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8"/>
            <a:ext cx="6096001" cy="70156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3758"/>
            <a:ext cx="6096000" cy="694764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3768" y="435808"/>
            <a:ext cx="582456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cap="all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Cargar la documentación es muy fácil y sencillo.</a:t>
            </a:r>
          </a:p>
          <a:p>
            <a:endParaRPr lang="es-A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r>
              <a:rPr lang="es-MX" sz="32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Se puede hacer desde la </a:t>
            </a:r>
            <a:r>
              <a:rPr lang="es-MX" sz="32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computadora por la web, con celular ingresando a la web o desde la App.</a:t>
            </a:r>
          </a:p>
          <a:p>
            <a:endParaRPr lang="es-MX" sz="3200" b="1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  <a:p>
            <a:r>
              <a:rPr lang="es-MX" sz="32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El sistema indica los pasos a seguir.</a:t>
            </a:r>
            <a:endParaRPr lang="es-AR" sz="3200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3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8"/>
            <a:ext cx="6096001" cy="701564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3759"/>
            <a:ext cx="6096000" cy="694764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13768" y="435808"/>
            <a:ext cx="58245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cap="all" dirty="0">
                <a:solidFill>
                  <a:schemeClr val="bg1"/>
                </a:solidFill>
                <a:latin typeface="Encode Sans" panose="02000000000000000000" pitchFamily="2" charset="0"/>
              </a:rPr>
              <a:t>Seguimiento de las gestiones </a:t>
            </a:r>
            <a:r>
              <a:rPr lang="es-AR" sz="3200" b="1" cap="all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iniciadas</a:t>
            </a:r>
          </a:p>
          <a:p>
            <a:endParaRPr lang="es-AR" sz="3200" b="1" cap="all" dirty="0">
              <a:solidFill>
                <a:schemeClr val="bg1"/>
              </a:solidFill>
              <a:latin typeface="Encode Sans" panose="02000000000000000000" pitchFamily="2" charset="0"/>
            </a:endParaRPr>
          </a:p>
          <a:p>
            <a:r>
              <a:rPr lang="es-AR" sz="3200" dirty="0">
                <a:solidFill>
                  <a:schemeClr val="bg1"/>
                </a:solidFill>
                <a:latin typeface="Encode Sans" panose="02000000000000000000" pitchFamily="2" charset="0"/>
              </a:rPr>
              <a:t>Cada vez que la gestión avance </a:t>
            </a:r>
            <a:r>
              <a:rPr lang="es-AR" sz="32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se notifica</a:t>
            </a:r>
            <a:r>
              <a:rPr lang="es-AR" sz="32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 </a:t>
            </a:r>
            <a:r>
              <a:rPr lang="es-AR" sz="3200" dirty="0">
                <a:solidFill>
                  <a:schemeClr val="bg1"/>
                </a:solidFill>
                <a:latin typeface="Encode Sans" panose="02000000000000000000" pitchFamily="2" charset="0"/>
              </a:rPr>
              <a:t>tanto </a:t>
            </a:r>
            <a:r>
              <a:rPr lang="es-AR" sz="32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mediante la </a:t>
            </a:r>
            <a:r>
              <a:rPr lang="es-AR" sz="3200" dirty="0">
                <a:solidFill>
                  <a:schemeClr val="bg1"/>
                </a:solidFill>
                <a:latin typeface="Encode Sans" panose="02000000000000000000" pitchFamily="2" charset="0"/>
              </a:rPr>
              <a:t>App como </a:t>
            </a:r>
            <a:r>
              <a:rPr lang="es-AR" sz="32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en el perfil </a:t>
            </a:r>
            <a:r>
              <a:rPr lang="es-AR" sz="3200" dirty="0">
                <a:solidFill>
                  <a:schemeClr val="bg1"/>
                </a:solidFill>
                <a:latin typeface="Encode Sans" panose="02000000000000000000" pitchFamily="2" charset="0"/>
              </a:rPr>
              <a:t>de autogestión en la página web.</a:t>
            </a:r>
            <a:endParaRPr lang="es-AR" sz="3200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5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71" y="2338116"/>
            <a:ext cx="8362057" cy="1972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4198512" y="5422005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24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La obra social de las y los bonaerenses !</a:t>
            </a:r>
          </a:p>
          <a:p>
            <a:r>
              <a:rPr lang="es-AR" sz="24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						Junio 2021</a:t>
            </a:r>
            <a:endParaRPr lang="es-AR" sz="2400" dirty="0">
              <a:solidFill>
                <a:schemeClr val="bg1"/>
              </a:solidFill>
              <a:latin typeface="Encod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4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416"/>
            <a:ext cx="12192000" cy="813683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234248"/>
            <a:ext cx="10544432" cy="1556951"/>
          </a:xfrm>
          <a:prstGeom prst="rect">
            <a:avLst/>
          </a:prstGeom>
          <a:solidFill>
            <a:srgbClr val="27A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/>
          <p:cNvSpPr txBox="1"/>
          <p:nvPr/>
        </p:nvSpPr>
        <p:spPr>
          <a:xfrm>
            <a:off x="1729947" y="4309130"/>
            <a:ext cx="8641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PARTE DEL PROCESO DE MODERNIZACIÓN E INFORMATIZACIÓN IMPLEMENTADO MEDIANTE IOMA DIGITAL</a:t>
            </a:r>
            <a:endParaRPr lang="es-AR" sz="2800" b="1" dirty="0">
              <a:solidFill>
                <a:schemeClr val="bg1"/>
              </a:solidFill>
              <a:latin typeface="Encod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21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8"/>
            <a:ext cx="5477889" cy="701564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3768" y="498664"/>
            <a:ext cx="508316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CON EL </a:t>
            </a:r>
            <a:r>
              <a:rPr lang="es-AR" sz="24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SISTEMA </a:t>
            </a:r>
            <a:r>
              <a:rPr lang="es-AR" sz="2400" dirty="0">
                <a:solidFill>
                  <a:schemeClr val="bg1"/>
                </a:solidFill>
                <a:latin typeface="Encode Sans" panose="02000000000000000000" pitchFamily="2" charset="0"/>
              </a:rPr>
              <a:t>DE </a:t>
            </a:r>
            <a:endParaRPr lang="es-AR" sz="2400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  <a:p>
            <a:r>
              <a:rPr lang="es-AR" sz="28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INICIO </a:t>
            </a:r>
            <a:r>
              <a:rPr lang="es-AR" sz="2800" b="1" dirty="0">
                <a:solidFill>
                  <a:schemeClr val="bg1"/>
                </a:solidFill>
                <a:latin typeface="Encode Sans" panose="02000000000000000000" pitchFamily="2" charset="0"/>
              </a:rPr>
              <a:t>DE TRÁMITES </a:t>
            </a:r>
            <a:r>
              <a:rPr lang="es-AR" sz="28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DIGITALES </a:t>
            </a:r>
            <a:r>
              <a:rPr lang="es-AR" sz="24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MEJORAMOS LOS TIEMPOS DE RESOLUCIÓN </a:t>
            </a:r>
            <a:r>
              <a:rPr lang="es-MX" sz="24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Y RESPUESTA.</a:t>
            </a:r>
          </a:p>
          <a:p>
            <a:endParaRPr lang="es-MX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r>
              <a:rPr lang="es-MX" sz="24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LAS Y LOS AFILIADAS/OS </a:t>
            </a:r>
          </a:p>
          <a:p>
            <a:r>
              <a:rPr lang="es-MX" sz="24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YA NO TIENEN QUE IR A LA DELEGACIÓN PARA INICIAR </a:t>
            </a:r>
          </a:p>
          <a:p>
            <a:r>
              <a:rPr lang="es-MX" sz="24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SUS TRÁMITES</a:t>
            </a:r>
            <a:r>
              <a:rPr lang="es-MX" sz="2400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 DE UTORIZACIÓN DE MEDICAMENTOS Y PRÁCTICAS MÉDICAS.</a:t>
            </a:r>
          </a:p>
          <a:p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 </a:t>
            </a:r>
            <a:endParaRPr lang="es-MX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endParaRPr lang="es-A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33" y="5577427"/>
            <a:ext cx="5594617" cy="11070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88" y="287776"/>
            <a:ext cx="6714112" cy="67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248" y="277331"/>
            <a:ext cx="3257505" cy="276846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698" y="277331"/>
            <a:ext cx="3265795" cy="24949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282" y="3304675"/>
            <a:ext cx="3207773" cy="289279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176" y="3306247"/>
            <a:ext cx="3605638" cy="295910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698" y="3307124"/>
            <a:ext cx="3265795" cy="298397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2491248" cy="6858000"/>
          </a:xfrm>
          <a:prstGeom prst="rect">
            <a:avLst/>
          </a:prstGeom>
          <a:solidFill>
            <a:srgbClr val="27A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/>
          <p:cNvSpPr txBox="1"/>
          <p:nvPr/>
        </p:nvSpPr>
        <p:spPr>
          <a:xfrm>
            <a:off x="280593" y="429108"/>
            <a:ext cx="19300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bg1"/>
                </a:solidFill>
                <a:latin typeface="Encode Sans" panose="02000000000000000000" pitchFamily="2" charset="0"/>
              </a:rPr>
              <a:t>2020 </a:t>
            </a:r>
            <a:r>
              <a:rPr lang="es-AR" sz="2400" dirty="0">
                <a:solidFill>
                  <a:schemeClr val="bg1"/>
                </a:solidFill>
                <a:latin typeface="Encode Sans" panose="02000000000000000000" pitchFamily="2" charset="0"/>
              </a:rPr>
              <a:t>/</a:t>
            </a:r>
            <a:r>
              <a:rPr lang="es-AR" sz="2400" b="1" dirty="0">
                <a:solidFill>
                  <a:schemeClr val="bg1"/>
                </a:solidFill>
                <a:latin typeface="Encode Sans" panose="02000000000000000000" pitchFamily="2" charset="0"/>
              </a:rPr>
              <a:t> </a:t>
            </a:r>
            <a:r>
              <a:rPr lang="es-AR" sz="24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2021</a:t>
            </a:r>
          </a:p>
          <a:p>
            <a:endParaRPr lang="es-AR" sz="1600" b="1" dirty="0">
              <a:solidFill>
                <a:schemeClr val="bg1"/>
              </a:solidFill>
              <a:latin typeface="Encode Sans" panose="02000000000000000000" pitchFamily="2" charset="0"/>
            </a:endParaRPr>
          </a:p>
          <a:p>
            <a:r>
              <a:rPr lang="es-AR" sz="14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IMPLEMENTAMOS</a:t>
            </a:r>
          </a:p>
          <a:p>
            <a:endParaRPr lang="es-AR" sz="1600" b="1" dirty="0" smtClean="0">
              <a:solidFill>
                <a:schemeClr val="bg1"/>
              </a:solidFill>
              <a:latin typeface="Encode Sans" panose="02000000000000000000" pitchFamily="2" charset="0"/>
            </a:endParaRPr>
          </a:p>
          <a:p>
            <a:r>
              <a:rPr lang="es-MX" sz="24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RECURSOS</a:t>
            </a:r>
          </a:p>
          <a:p>
            <a:r>
              <a:rPr lang="es-MX" sz="2400" b="1" dirty="0" smtClean="0">
                <a:solidFill>
                  <a:schemeClr val="bg1"/>
                </a:solidFill>
                <a:latin typeface="Encode Sans" panose="02000000000000000000" pitchFamily="2" charset="0"/>
              </a:rPr>
              <a:t>DIGITALES</a:t>
            </a:r>
            <a:endParaRPr lang="es-AR" sz="2400" b="1" dirty="0">
              <a:solidFill>
                <a:schemeClr val="bg1"/>
              </a:solidFill>
              <a:latin typeface="Encode Sans" panose="020000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450" y="1059388"/>
            <a:ext cx="2463755" cy="15094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6079" y="637921"/>
            <a:ext cx="2814614" cy="22990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1944" y="524071"/>
            <a:ext cx="2138430" cy="7353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7195" y="2469212"/>
            <a:ext cx="1411533" cy="9804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4050" y="2684032"/>
            <a:ext cx="228212" cy="9297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6692" y="2398655"/>
            <a:ext cx="1157964" cy="102272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3824" y="753509"/>
            <a:ext cx="1656649" cy="5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8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9"/>
            <a:ext cx="12192001" cy="122472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1432" y="153130"/>
            <a:ext cx="1171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Presentaciones realizadas durante el período de prueba </a:t>
            </a:r>
          </a:p>
          <a:p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del Sistema de Inicio de Trámites Digitales </a:t>
            </a:r>
            <a:endParaRPr lang="es-A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5" y="1326292"/>
            <a:ext cx="10058400" cy="51550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Rectángulo 5"/>
          <p:cNvSpPr/>
          <p:nvPr/>
        </p:nvSpPr>
        <p:spPr>
          <a:xfrm>
            <a:off x="8345347" y="1352684"/>
            <a:ext cx="3640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b="1" dirty="0">
                <a:solidFill>
                  <a:srgbClr val="252423"/>
                </a:solidFill>
                <a:latin typeface="SegoeUI-Bold"/>
              </a:rPr>
              <a:t>REPORTE DEL 25/5/2021 AL 28/6/2021</a:t>
            </a:r>
          </a:p>
          <a:p>
            <a:r>
              <a:rPr lang="es-AR" sz="1200" dirty="0" smtClean="0">
                <a:solidFill>
                  <a:srgbClr val="252423"/>
                </a:solidFill>
                <a:latin typeface="SegoeUI-Bold"/>
              </a:rPr>
              <a:t>AUTOGESTIÓN: </a:t>
            </a:r>
            <a:r>
              <a:rPr lang="es-AR" sz="1200" dirty="0">
                <a:solidFill>
                  <a:srgbClr val="252423"/>
                </a:solidFill>
                <a:latin typeface="SegoeUI-Bold"/>
              </a:rPr>
              <a:t>MEDICAMENTOS Y </a:t>
            </a:r>
            <a:r>
              <a:rPr lang="es-AR" sz="1200" dirty="0" smtClean="0">
                <a:solidFill>
                  <a:srgbClr val="252423"/>
                </a:solidFill>
                <a:latin typeface="SegoeUI-Bold"/>
              </a:rPr>
              <a:t>TRAMITES</a:t>
            </a:r>
          </a:p>
          <a:p>
            <a:r>
              <a:rPr lang="es-AR" sz="1200" dirty="0" smtClean="0">
                <a:solidFill>
                  <a:srgbClr val="252423"/>
                </a:solidFill>
                <a:latin typeface="SegoeUI-Bold"/>
              </a:rPr>
              <a:t>EXCEPCION </a:t>
            </a:r>
            <a:r>
              <a:rPr lang="es-AR" sz="1200" dirty="0">
                <a:solidFill>
                  <a:srgbClr val="252423"/>
                </a:solidFill>
                <a:latin typeface="SegoeUI-Bold"/>
              </a:rPr>
              <a:t>PRACTICAS MEDICAS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337028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9"/>
            <a:ext cx="12192001" cy="122472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1432" y="153130"/>
            <a:ext cx="1171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De las presentaciones realizadas el 50% corresponden a pedidos de autorización de medicamentos</a:t>
            </a:r>
            <a:endParaRPr lang="es-A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02268"/>
              </p:ext>
            </p:extLst>
          </p:nvPr>
        </p:nvGraphicFramePr>
        <p:xfrm>
          <a:off x="521154" y="1377851"/>
          <a:ext cx="11208179" cy="201335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16997"/>
                <a:gridCol w="1310555"/>
                <a:gridCol w="1217641"/>
                <a:gridCol w="1017146"/>
                <a:gridCol w="865553"/>
                <a:gridCol w="865553"/>
                <a:gridCol w="1017146"/>
                <a:gridCol w="997588"/>
              </a:tblGrid>
              <a:tr h="382097"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Concepto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Enero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Febrero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Marzo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Abril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Mayo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Junio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b="1" u="none" strike="noStrike" dirty="0">
                          <a:effectLst/>
                        </a:rPr>
                        <a:t>Total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</a:tr>
              <a:tr h="308617">
                <a:tc>
                  <a:txBody>
                    <a:bodyPr/>
                    <a:lstStyle/>
                    <a:p>
                      <a:pPr algn="l" fontAlgn="b"/>
                      <a:r>
                        <a:rPr lang="es-AR" sz="1900" u="none" strike="noStrike" dirty="0">
                          <a:effectLst/>
                        </a:rPr>
                        <a:t>TRAMITES SOL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69.020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61.438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79.298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77.668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71.984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72.394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431.802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617">
                <a:tc>
                  <a:txBody>
                    <a:bodyPr/>
                    <a:lstStyle/>
                    <a:p>
                      <a:pPr algn="l" fontAlgn="b"/>
                      <a:r>
                        <a:rPr lang="es-AR" sz="1900" u="none" strike="noStrike" dirty="0">
                          <a:effectLst/>
                        </a:rPr>
                        <a:t>MEDICAMENTOS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14.685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13.810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16.844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14.954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13.240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13.341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86.874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8617">
                <a:tc>
                  <a:txBody>
                    <a:bodyPr/>
                    <a:lstStyle/>
                    <a:p>
                      <a:pPr algn="l" fontAlgn="b"/>
                      <a:r>
                        <a:rPr lang="es-AR" sz="1900" u="none" strike="noStrike">
                          <a:effectLst/>
                        </a:rPr>
                        <a:t>MEDICAMENTOS VARIOS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6.146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5.905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7.306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6.336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5.454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5.538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36.685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3313">
                <a:tc>
                  <a:txBody>
                    <a:bodyPr/>
                    <a:lstStyle/>
                    <a:p>
                      <a:pPr algn="l" fontAlgn="b"/>
                      <a:r>
                        <a:rPr lang="es-AR" sz="1900" u="none" strike="noStrike">
                          <a:effectLst/>
                        </a:rPr>
                        <a:t>MEDICAMENTOS MEPPES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15.580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14.143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17.593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16.377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14.257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14.709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92.659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2097"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Incidencia Total Medicamentos 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53%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55%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53%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48%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46%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u="none" strike="noStrike" dirty="0">
                          <a:effectLst/>
                        </a:rPr>
                        <a:t>46%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100" b="1" u="none" strike="noStrike" dirty="0">
                          <a:effectLst/>
                        </a:rPr>
                        <a:t>50%</a:t>
                      </a:r>
                      <a:endParaRPr lang="es-AR" sz="2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696" marR="14696" marT="14696" marB="0" anchor="b">
                    <a:solidFill>
                      <a:srgbClr val="55CB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82388"/>
              </p:ext>
            </p:extLst>
          </p:nvPr>
        </p:nvGraphicFramePr>
        <p:xfrm>
          <a:off x="485627" y="4471102"/>
          <a:ext cx="11279232" cy="20261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41827"/>
                <a:gridCol w="1318863"/>
                <a:gridCol w="1225361"/>
                <a:gridCol w="1023595"/>
                <a:gridCol w="871040"/>
                <a:gridCol w="871040"/>
                <a:gridCol w="1023595"/>
                <a:gridCol w="1003911"/>
              </a:tblGrid>
              <a:tr h="384519"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Concepto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Enero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Febrero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Marzo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Abril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Mayo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Junio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Total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</a:tr>
              <a:tr h="310573">
                <a:tc>
                  <a:txBody>
                    <a:bodyPr/>
                    <a:lstStyle/>
                    <a:p>
                      <a:pPr algn="l" fontAlgn="b"/>
                      <a:r>
                        <a:rPr lang="es-MX" sz="1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TRÁMITES</a:t>
                      </a:r>
                      <a:r>
                        <a:rPr lang="es-MX" sz="1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VARIOS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32.609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27.580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37.555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40.001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39.033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38.806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215.584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0573">
                <a:tc>
                  <a:txBody>
                    <a:bodyPr/>
                    <a:lstStyle/>
                    <a:p>
                      <a:pPr algn="l" fontAlgn="b"/>
                      <a:r>
                        <a:rPr lang="es-AR" sz="1900" u="none" strike="noStrike">
                          <a:effectLst/>
                        </a:rPr>
                        <a:t>MEDICAMENTOS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14.685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13.810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16.844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14.954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13.240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13.341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86.874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0573">
                <a:tc>
                  <a:txBody>
                    <a:bodyPr/>
                    <a:lstStyle/>
                    <a:p>
                      <a:pPr algn="l" fontAlgn="b"/>
                      <a:r>
                        <a:rPr lang="es-AR" sz="1900" u="none" strike="noStrike">
                          <a:effectLst/>
                        </a:rPr>
                        <a:t>MEDICAMENTOS VARIOS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6.146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5.905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7.306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6.336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5.454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5.538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36.685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5363">
                <a:tc>
                  <a:txBody>
                    <a:bodyPr/>
                    <a:lstStyle/>
                    <a:p>
                      <a:pPr algn="l" fontAlgn="b"/>
                      <a:r>
                        <a:rPr lang="es-AR" sz="1900" u="none" strike="noStrike" dirty="0">
                          <a:effectLst/>
                        </a:rPr>
                        <a:t>MEDICAMENTOS MEPPES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15.580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14.143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17.593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>
                          <a:effectLst/>
                        </a:rPr>
                        <a:t>16.377</a:t>
                      </a:r>
                      <a:endParaRPr lang="es-AR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14.257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14.709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92.659</a:t>
                      </a:r>
                      <a:endParaRPr lang="es-AR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4519">
                <a:tc>
                  <a:txBody>
                    <a:bodyPr/>
                    <a:lstStyle/>
                    <a:p>
                      <a:pPr algn="ctr" fontAlgn="b"/>
                      <a:r>
                        <a:rPr lang="es-AR" sz="2200" u="none" strike="noStrike" dirty="0">
                          <a:effectLst/>
                        </a:rPr>
                        <a:t>Incidencia Total Medicamentos </a:t>
                      </a:r>
                      <a:endParaRPr lang="es-AR" sz="2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69.020</a:t>
                      </a:r>
                      <a:endParaRPr lang="es-AR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61.438</a:t>
                      </a:r>
                      <a:endParaRPr lang="es-AR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79.298</a:t>
                      </a:r>
                      <a:endParaRPr lang="es-AR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77.668</a:t>
                      </a:r>
                      <a:endParaRPr lang="es-AR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71.984</a:t>
                      </a:r>
                      <a:endParaRPr lang="es-AR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u="none" strike="noStrike" dirty="0">
                          <a:effectLst/>
                        </a:rPr>
                        <a:t>72.394</a:t>
                      </a:r>
                      <a:endParaRPr lang="es-AR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1900" b="1" u="none" strike="noStrike" dirty="0">
                          <a:effectLst/>
                        </a:rPr>
                        <a:t>431.802</a:t>
                      </a:r>
                      <a:endParaRPr lang="es-AR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789" marR="14789" marT="14789" marB="0" anchor="b">
                    <a:solidFill>
                      <a:srgbClr val="55CBDB"/>
                    </a:solidFill>
                  </a:tcPr>
                </a:tc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0" y="3666568"/>
            <a:ext cx="12192001" cy="567682"/>
          </a:xfrm>
          <a:prstGeom prst="rect">
            <a:avLst/>
          </a:prstGeom>
          <a:solidFill>
            <a:srgbClr val="00AEC3"/>
          </a:solidFill>
        </p:spPr>
      </p:pic>
      <p:sp>
        <p:nvSpPr>
          <p:cNvPr id="10" name="CuadroTexto 9"/>
          <p:cNvSpPr txBox="1"/>
          <p:nvPr/>
        </p:nvSpPr>
        <p:spPr>
          <a:xfrm>
            <a:off x="271433" y="3715996"/>
            <a:ext cx="1171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Cantidades Medicamentos vs </a:t>
            </a:r>
            <a:r>
              <a:rPr lang="es-A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trámites varios por </a:t>
            </a:r>
            <a:r>
              <a:rPr lang="es-A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mes</a:t>
            </a:r>
            <a:endParaRPr lang="es-A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02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9"/>
          <a:stretch/>
        </p:blipFill>
        <p:spPr>
          <a:xfrm>
            <a:off x="-1" y="-13758"/>
            <a:ext cx="6096001" cy="701564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71434" y="498664"/>
            <a:ext cx="39381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Un promedio </a:t>
            </a:r>
            <a:b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</a:br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de 65 mil </a:t>
            </a:r>
            <a:b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</a:br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son las visitas diarias a nuestra página web. </a:t>
            </a:r>
            <a:endParaRPr lang="es-AR" sz="28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endParaRPr lang="es-AR" sz="28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  </a:t>
            </a:r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 </a:t>
            </a:r>
            <a:endParaRPr lang="es-AR" sz="28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15" y="609599"/>
            <a:ext cx="7102846" cy="39953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80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9" y="-13759"/>
            <a:ext cx="6103611" cy="62734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89"/>
          <a:stretch/>
        </p:blipFill>
        <p:spPr>
          <a:xfrm>
            <a:off x="-1" y="-13758"/>
            <a:ext cx="6096001" cy="701564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71433" y="498664"/>
            <a:ext cx="58245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Más </a:t>
            </a:r>
            <a:r>
              <a:rPr lang="es-AR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de 300 mil </a:t>
            </a:r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afiliadas/os Ya </a:t>
            </a:r>
            <a:r>
              <a:rPr lang="es-AR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cuentan con la aplicación </a:t>
            </a:r>
            <a:r>
              <a:rPr lang="es-AR" sz="2800" b="1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ioma</a:t>
            </a:r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.</a:t>
            </a:r>
            <a:endParaRPr lang="es-AR" sz="28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endParaRPr lang="es-AR" sz="28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endParaRPr lang="es-AR" sz="28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  </a:t>
            </a:r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 </a:t>
            </a:r>
            <a:endParaRPr lang="es-AR" sz="28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7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97" y="-13758"/>
            <a:ext cx="8814486" cy="53118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463E4E7-4358-44B4-B879-58B5F9C5B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89"/>
          <a:stretch/>
        </p:blipFill>
        <p:spPr>
          <a:xfrm>
            <a:off x="-1" y="-13758"/>
            <a:ext cx="6096001" cy="701564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1433" y="498664"/>
            <a:ext cx="582456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Ahora el inicio de </a:t>
            </a:r>
            <a:r>
              <a:rPr lang="es-MX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TRÁMITES </a:t>
            </a:r>
            <a:r>
              <a:rPr lang="es-MX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DE </a:t>
            </a:r>
            <a:r>
              <a:rPr lang="es-MX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AUTORIZACIÓN </a:t>
            </a:r>
            <a:r>
              <a:rPr lang="es-MX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DE MEDICAMENTOS Y PRÁCTICAS </a:t>
            </a:r>
            <a:r>
              <a:rPr lang="es-MX" sz="2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MÉDICAS SE REALIZAN POR</a:t>
            </a:r>
          </a:p>
          <a:p>
            <a:endParaRPr lang="es-MX" sz="2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r>
              <a:rPr lang="es-MX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www.ioma.gba.gob.ar</a:t>
            </a:r>
            <a:endParaRPr lang="es-AR" sz="3600" b="1" dirty="0" smtClean="0">
              <a:solidFill>
                <a:srgbClr val="BAEA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endParaRPr lang="es-A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  <a:p>
            <a:r>
              <a:rPr lang="es-A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o</a:t>
            </a: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 desde la </a:t>
            </a:r>
            <a:r>
              <a:rPr lang="es-A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code Sans" panose="02000000000000000000" pitchFamily="2" charset="0"/>
              </a:rPr>
              <a:t>App IOMA </a:t>
            </a:r>
            <a:endParaRPr lang="es-A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ncode Sans" panose="020000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33" y="5577427"/>
            <a:ext cx="5594617" cy="11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8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401</Words>
  <Application>Microsoft Office PowerPoint</Application>
  <PresentationFormat>Panorámica</PresentationFormat>
  <Paragraphs>152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Encode Sans</vt:lpstr>
      <vt:lpstr>SegoeUI-Bold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CUBUTTI, Santiago</dc:creator>
  <cp:lastModifiedBy>SALESSI, Lucrecia</cp:lastModifiedBy>
  <cp:revision>267</cp:revision>
  <dcterms:created xsi:type="dcterms:W3CDTF">2020-01-17T17:26:25Z</dcterms:created>
  <dcterms:modified xsi:type="dcterms:W3CDTF">2021-06-29T19:59:39Z</dcterms:modified>
</cp:coreProperties>
</file>